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59" r:id="rId5"/>
    <p:sldId id="267" r:id="rId6"/>
    <p:sldId id="269" r:id="rId7"/>
    <p:sldId id="270" r:id="rId8"/>
    <p:sldId id="271" r:id="rId9"/>
    <p:sldId id="272" r:id="rId10"/>
    <p:sldId id="268" r:id="rId11"/>
    <p:sldId id="260" r:id="rId12"/>
    <p:sldId id="261" r:id="rId13"/>
    <p:sldId id="262" r:id="rId14"/>
    <p:sldId id="263" r:id="rId15"/>
    <p:sldId id="264" r:id="rId16"/>
    <p:sldId id="265" r:id="rId17"/>
    <p:sldId id="273" r:id="rId18"/>
    <p:sldId id="274" r:id="rId19"/>
    <p:sldId id="258" r:id="rId20"/>
    <p:sldId id="276" r:id="rId21"/>
    <p:sldId id="282" r:id="rId22"/>
    <p:sldId id="283" r:id="rId23"/>
    <p:sldId id="275" r:id="rId24"/>
    <p:sldId id="277" r:id="rId25"/>
    <p:sldId id="281" r:id="rId26"/>
    <p:sldId id="279" r:id="rId27"/>
    <p:sldId id="286" r:id="rId28"/>
    <p:sldId id="280" r:id="rId29"/>
    <p:sldId id="284" r:id="rId30"/>
    <p:sldId id="285" r:id="rId31"/>
    <p:sldId id="287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642"/>
  </p:normalViewPr>
  <p:slideViewPr>
    <p:cSldViewPr snapToGrid="0" snapToObjects="1">
      <p:cViewPr varScale="1">
        <p:scale>
          <a:sx n="92" d="100"/>
          <a:sy n="92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36AE-450D-B845-9E8F-AF0CAE9F489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3CC6-ADF6-E14D-835E-5DFE51CD83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43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yimingsilence</a:t>
            </a:r>
            <a:r>
              <a:rPr kumimoji="1" lang="en-US" altLang="zh-CN" dirty="0"/>
              <a:t>/article/details/54934302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89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quiet_girl</a:t>
            </a:r>
            <a:r>
              <a:rPr kumimoji="1" lang="en" altLang="zh-CN" dirty="0"/>
              <a:t>/article/details/72436605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36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quiet_girl</a:t>
            </a:r>
            <a:r>
              <a:rPr kumimoji="1" lang="en" altLang="zh-CN" dirty="0"/>
              <a:t>/article/details/72436605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16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quiet_girl</a:t>
            </a:r>
            <a:r>
              <a:rPr kumimoji="1" lang="en" altLang="zh-CN" dirty="0"/>
              <a:t>/article/details/72436605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37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quiet_girl</a:t>
            </a:r>
            <a:r>
              <a:rPr kumimoji="1" lang="en" altLang="zh-CN" dirty="0"/>
              <a:t>/article/details/72436605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89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quiet_girl</a:t>
            </a:r>
            <a:r>
              <a:rPr kumimoji="1" lang="en" altLang="zh-CN" dirty="0"/>
              <a:t>/article/details/72436605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63CC6-ADF6-E14D-835E-5DFE51CD83D0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83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C6F31-7275-0044-9AFB-CCB212C8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F7FD91-D884-AE4C-9685-39F493BB1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2F687B-9351-A84F-8D09-067FA99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CCEF0-F573-FE4A-ACAF-29BC71A2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35B96-0BCA-C444-8839-8F8D7A2B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68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36CE5-F434-7749-8410-4CD500D7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F889B0-A77A-1F4C-94A8-64A1ED417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0B8019-3C26-AB48-831D-01425A3C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E0A968-3FD2-D64D-8DEC-5E6777E8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C13BC-DD54-BA4B-90E8-079404C1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92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2BE342-0F0B-C845-BB0C-0A3F10790E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C80E6B-7077-634B-A170-20A32F60A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5F450-28C9-9F48-8918-B2D8D1A2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5C854-AF3C-834D-BA46-11415D93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E83F27-350F-BE4A-97DB-4C5440B0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44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886D0-BFA0-8B4C-BBC1-DB27EB4A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FC6EE-2D8D-3E41-AD69-F9BE132D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BBA61-E3A5-C94E-8BAD-793B3CFF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789E36-4D51-8346-8E44-606FD1DC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D02EF-3CE0-3440-89B5-D7C889A5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45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F9096-962A-F34B-ACDC-35C84EB4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61243B-2161-9346-87E0-22A60066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CFFAE-1AD8-F243-9D4A-6604C1AE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1F9A9-BAA5-8346-9657-EADD4C06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7B5AC-7374-0246-AAF5-E5DDAEFD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7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10673-7EDF-DA47-BE99-525B8F53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9A8E0-0609-DE43-8AB0-6A505703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8F6B64-045F-1F4D-8278-F7EE9855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FDC4F-1632-0B42-A030-79D3E610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0D2ED-AC3D-8B43-B082-7B7EA74D7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6A2C92-8CAD-3A4F-86FF-0EB1F99B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6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8A8D0-E5F6-3042-ADDF-750E8A54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C3C83C-C9BA-FE47-8CC2-F4C516163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A8910B-15AC-8D47-92E6-FD23D3A24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43C265-A6F0-A441-84E7-C04D2E49B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669006-F4FD-654D-93D1-C5D7BF144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346D1-5938-5948-9581-E208DA71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434E72-19D8-4C4D-91EA-D5F4DA43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1B43B5-6BC2-A54B-83E8-B8F7A7A7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617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CB02D-55E4-9C47-AD80-B2E6ECC4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A5B274-AE28-0747-9FB2-56867B85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4DF020-64F9-5D48-A59D-0BC4C355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E33257-492B-5A40-B494-CD1D2C9D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22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09E8F6-33D8-D847-B45D-70E8913D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EA062C-8A47-F142-9770-41E09826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9DF2D-9F2C-7445-9956-F073E30D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6DB16-36D2-0B48-8483-13FDEE262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8064E-12A3-DD4B-9BFF-25F0048E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341763-611D-BE45-9038-5D8A1A3F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713778-D06D-4045-80B0-2233E1A2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873BE7-A508-E94D-BCDE-9836BA3C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90FC6E-8E55-9442-9CBE-1F5E1365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01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5E5B-D9E1-DA45-98EF-6DFB3B0D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54ECCC-45A2-CC4C-A34D-10F1530CE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C49B17-3B24-7A47-BE1B-14E7E841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74C0A3-A96E-AA4F-A185-0C092527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2DBFE7-99FC-5F40-BB35-2046A5B9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D4EF6-2099-7840-92A3-1F9201E7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7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29B2A3-AEC3-BB45-94C3-669941E9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D7D0E-1193-7148-AF69-2E34BF2FE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A1C4BC-CAF2-814E-A637-28D0CFD4D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73C6E-F85B-A649-9BCF-F27E557D0CF1}" type="datetimeFigureOut">
              <a:rPr kumimoji="1" lang="zh-CN" altLang="en-US" smtClean="0"/>
              <a:t>2019/3/3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06F77-3F5F-A04D-AB80-630D5682D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EB9B9-F9C0-1046-ABEE-F2E2EA3EF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5B497-0280-8F4D-ADA7-ECE6CD064A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53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6D8D6-8E26-B74F-9B1B-04D2E81FD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Anomaly detection &amp; Recommender Systems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B22E92-E44C-014F-A1B6-81DE5C95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09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AF86F7-3E3E-0144-A562-BF0E9833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3" y="1657350"/>
            <a:ext cx="8001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异常检测系统评价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7FD1F-49B5-E048-A424-A88C7AD59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dirty="0"/>
              <a:t>和我们之前学习的监督学习一样，我们需要评估该异常检测系统，但是异常检测算法是 </a:t>
            </a:r>
            <a:r>
              <a:rPr lang="en-US" altLang="zh-CN" sz="1400" dirty="0"/>
              <a:t>unsupervised </a:t>
            </a:r>
            <a:r>
              <a:rPr lang="zh-CN" altLang="en-US" sz="1400" dirty="0"/>
              <a:t>，即我们无法根据</a:t>
            </a:r>
            <a:r>
              <a:rPr lang="en-US" altLang="zh-CN" sz="1400" dirty="0"/>
              <a:t>y</a:t>
            </a:r>
            <a:r>
              <a:rPr lang="zh-CN" altLang="en-US" sz="1400" dirty="0"/>
              <a:t>值来评估预测数据。那么我们就从带标记的（异常或正常）数据入手，假设给定一些有</a:t>
            </a:r>
            <a:r>
              <a:rPr lang="en-US" altLang="zh-CN" sz="1400" dirty="0"/>
              <a:t>label</a:t>
            </a:r>
            <a:r>
              <a:rPr lang="zh-CN" altLang="en-US" sz="1400" dirty="0"/>
              <a:t>的数据（若是正常数据则</a:t>
            </a:r>
            <a:r>
              <a:rPr lang="en-US" altLang="zh-CN" sz="1400" dirty="0"/>
              <a:t>y=0</a:t>
            </a:r>
            <a:r>
              <a:rPr lang="zh-CN" altLang="en-US" sz="1400" dirty="0"/>
              <a:t>，异常数据则</a:t>
            </a:r>
            <a:r>
              <a:rPr lang="en-US" altLang="zh-CN" sz="1400" dirty="0"/>
              <a:t>y=1</a:t>
            </a:r>
            <a:r>
              <a:rPr lang="zh-CN" altLang="en-US" sz="1400" dirty="0"/>
              <a:t>），从中选择一部分正常数据来构成 </a:t>
            </a:r>
            <a:r>
              <a:rPr lang="en-US" altLang="zh-CN" sz="1400" dirty="0"/>
              <a:t>Training set </a:t>
            </a:r>
            <a:r>
              <a:rPr lang="zh-CN" altLang="en-US" sz="1400" dirty="0"/>
              <a:t>，用剩余的正常数据和异常数据来构成 </a:t>
            </a:r>
            <a:r>
              <a:rPr lang="en-US" altLang="zh-CN" sz="1400" dirty="0"/>
              <a:t>Cross validation set </a:t>
            </a:r>
            <a:r>
              <a:rPr lang="zh-CN" altLang="en-US" sz="1400" dirty="0"/>
              <a:t>和 </a:t>
            </a:r>
            <a:r>
              <a:rPr lang="en-US" altLang="zh-CN" sz="1400" dirty="0"/>
              <a:t>test set </a:t>
            </a:r>
            <a:r>
              <a:rPr lang="zh-CN" altLang="en-US" sz="1400" dirty="0"/>
              <a:t>。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例如：在飞机引擎的问题中，我们有</a:t>
            </a:r>
            <a:r>
              <a:rPr lang="en-US" altLang="zh-CN" sz="1400" dirty="0"/>
              <a:t>10000</a:t>
            </a:r>
            <a:r>
              <a:rPr lang="zh-CN" altLang="en-US" sz="1400" dirty="0"/>
              <a:t>台正常引擎和</a:t>
            </a:r>
            <a:r>
              <a:rPr lang="en-US" altLang="zh-CN" sz="1400" dirty="0"/>
              <a:t>20</a:t>
            </a:r>
            <a:r>
              <a:rPr lang="zh-CN" altLang="en-US" sz="1400" dirty="0"/>
              <a:t>台异常引擎。我们这样分配：</a:t>
            </a:r>
          </a:p>
          <a:p>
            <a:pPr lvl="1"/>
            <a:r>
              <a:rPr lang="en-US" altLang="zh-CN" sz="1400" dirty="0"/>
              <a:t>Training set </a:t>
            </a:r>
            <a:r>
              <a:rPr lang="zh-CN" altLang="en-US" sz="1400" dirty="0"/>
              <a:t>：</a:t>
            </a:r>
            <a:r>
              <a:rPr lang="en-US" altLang="zh-CN" sz="1400" dirty="0"/>
              <a:t>6000</a:t>
            </a:r>
            <a:r>
              <a:rPr lang="zh-CN" altLang="en-US" sz="1400" dirty="0"/>
              <a:t>台正常引擎</a:t>
            </a:r>
          </a:p>
          <a:p>
            <a:pPr lvl="1"/>
            <a:r>
              <a:rPr lang="en-US" altLang="zh-CN" sz="1400" dirty="0"/>
              <a:t>CV </a:t>
            </a:r>
            <a:r>
              <a:rPr lang="zh-CN" altLang="en-US" sz="1400" dirty="0"/>
              <a:t>：</a:t>
            </a:r>
            <a:r>
              <a:rPr lang="en-US" altLang="zh-CN" sz="1400" dirty="0"/>
              <a:t>2000</a:t>
            </a:r>
            <a:r>
              <a:rPr lang="zh-CN" altLang="en-US" sz="1400" dirty="0"/>
              <a:t>台正常引擎和</a:t>
            </a:r>
            <a:r>
              <a:rPr lang="en-US" altLang="zh-CN" sz="1400" dirty="0"/>
              <a:t>10</a:t>
            </a:r>
            <a:r>
              <a:rPr lang="zh-CN" altLang="en-US" sz="1400" dirty="0"/>
              <a:t>台异常引擎</a:t>
            </a:r>
          </a:p>
          <a:p>
            <a:pPr lvl="1"/>
            <a:r>
              <a:rPr lang="en-US" altLang="zh-CN" sz="1400" dirty="0"/>
              <a:t>Test set </a:t>
            </a:r>
            <a:r>
              <a:rPr lang="zh-CN" altLang="en-US" sz="1400" dirty="0"/>
              <a:t>：</a:t>
            </a:r>
            <a:r>
              <a:rPr lang="en-US" altLang="zh-CN" sz="1400" dirty="0"/>
              <a:t>2000</a:t>
            </a:r>
            <a:r>
              <a:rPr lang="zh-CN" altLang="en-US" sz="1400" dirty="0"/>
              <a:t>台正常引擎和</a:t>
            </a:r>
            <a:r>
              <a:rPr lang="en-US" altLang="zh-CN" sz="1400" dirty="0"/>
              <a:t>10</a:t>
            </a:r>
            <a:r>
              <a:rPr lang="zh-CN" altLang="en-US" sz="1400" dirty="0"/>
              <a:t>台异常引擎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评价方法：</a:t>
            </a:r>
          </a:p>
          <a:p>
            <a:pPr marL="0" indent="0">
              <a:buNone/>
            </a:pPr>
            <a:r>
              <a:rPr lang="en-US" altLang="zh-CN" sz="1400" dirty="0"/>
              <a:t>1.</a:t>
            </a:r>
            <a:r>
              <a:rPr lang="zh-CN" altLang="en-US" sz="1400" dirty="0"/>
              <a:t>根据 </a:t>
            </a:r>
            <a:r>
              <a:rPr lang="en-US" altLang="zh-CN" sz="1400" dirty="0"/>
              <a:t>Training set </a:t>
            </a:r>
            <a:r>
              <a:rPr lang="zh-CN" altLang="en-US" sz="1400" dirty="0"/>
              <a:t>，估计特征的 </a:t>
            </a:r>
            <a:r>
              <a:rPr lang="el-GR" altLang="zh-CN" sz="1400" dirty="0"/>
              <a:t>μ </a:t>
            </a:r>
            <a:r>
              <a:rPr lang="zh-CN" altLang="en-US" sz="1400" dirty="0"/>
              <a:t>和 </a:t>
            </a:r>
            <a:r>
              <a:rPr lang="el-GR" altLang="zh-CN" sz="1400" dirty="0"/>
              <a:t>σ 2 </a:t>
            </a:r>
            <a:r>
              <a:rPr lang="zh-CN" altLang="el-GR" sz="1400" dirty="0"/>
              <a:t>，</a:t>
            </a:r>
            <a:r>
              <a:rPr lang="zh-CN" altLang="en-US" sz="1400" dirty="0"/>
              <a:t>构建 </a:t>
            </a:r>
            <a:r>
              <a:rPr lang="en-US" altLang="zh-CN" sz="1400" dirty="0"/>
              <a:t>p(x) </a:t>
            </a:r>
            <a:r>
              <a:rPr lang="zh-CN" altLang="en-US" sz="1400" dirty="0"/>
              <a:t>函数；</a:t>
            </a:r>
          </a:p>
          <a:p>
            <a:pPr marL="0" indent="0">
              <a:buNone/>
            </a:pPr>
            <a:r>
              <a:rPr lang="en-US" altLang="zh-CN" sz="1400" dirty="0"/>
              <a:t>2.</a:t>
            </a:r>
            <a:r>
              <a:rPr lang="zh-CN" altLang="en-US" sz="1400" dirty="0"/>
              <a:t>在 </a:t>
            </a:r>
            <a:r>
              <a:rPr lang="en-US" altLang="zh-CN" sz="1400" dirty="0"/>
              <a:t>CV/Test set </a:t>
            </a:r>
            <a:r>
              <a:rPr lang="zh-CN" altLang="en-US" sz="1400" dirty="0"/>
              <a:t>上面使用不同的 </a:t>
            </a:r>
            <a:r>
              <a:rPr lang="el-GR" altLang="zh-CN" sz="1400" dirty="0"/>
              <a:t>ε </a:t>
            </a:r>
            <a:r>
              <a:rPr lang="zh-CN" altLang="en-US" sz="1400" dirty="0"/>
              <a:t>作为阈值，预测数据，并根据 </a:t>
            </a:r>
            <a:r>
              <a:rPr lang="en-US" altLang="zh-CN" sz="1400" dirty="0"/>
              <a:t>F1 </a:t>
            </a:r>
            <a:r>
              <a:rPr lang="zh-CN" altLang="en-US" sz="1400" dirty="0"/>
              <a:t>值（或查准率与查全率比值）来选择合适的 </a:t>
            </a:r>
            <a:r>
              <a:rPr lang="el-GR" altLang="zh-CN" sz="1400" dirty="0"/>
              <a:t>ε </a:t>
            </a:r>
            <a:r>
              <a:rPr lang="zh-CN" altLang="el-GR" sz="1400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50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异常检测</a:t>
            </a:r>
            <a:r>
              <a:rPr kumimoji="1" lang="en-US" altLang="zh-CN" dirty="0"/>
              <a:t>vs</a:t>
            </a:r>
            <a:r>
              <a:rPr kumimoji="1" lang="zh-CN" altLang="en-US" dirty="0"/>
              <a:t>监督学习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5C51D-3391-9242-B86B-BC45F064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49" y="1690688"/>
            <a:ext cx="8102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8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特征选择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08451A-747C-C842-9E12-E0B2CF5CD551}"/>
              </a:ext>
            </a:extLst>
          </p:cNvPr>
          <p:cNvSpPr/>
          <p:nvPr/>
        </p:nvSpPr>
        <p:spPr>
          <a:xfrm>
            <a:off x="986318" y="1690688"/>
            <a:ext cx="10515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事实上 当你应用异常检测时 对它的效率 影响最大的 因素之一是 你使用什么特征变量 。两种方法：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2544F-CEFC-2F4E-B8CC-28C03E16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96" y="2263001"/>
            <a:ext cx="7784387" cy="42453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636C16-E17E-0B45-A47D-7B4DAFFE68FC}"/>
              </a:ext>
            </a:extLst>
          </p:cNvPr>
          <p:cNvSpPr/>
          <p:nvPr/>
        </p:nvSpPr>
        <p:spPr>
          <a:xfrm>
            <a:off x="1140430" y="2612323"/>
            <a:ext cx="300005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参数修改</a:t>
            </a:r>
            <a:endParaRPr lang="en-US" altLang="zh-CN" b="1" dirty="0"/>
          </a:p>
          <a:p>
            <a:endParaRPr lang="zh-CN" altLang="en-US" sz="1400" b="1" dirty="0"/>
          </a:p>
          <a:p>
            <a:r>
              <a:rPr lang="zh-CN" altLang="en-US" sz="1400" dirty="0"/>
              <a:t>异常检测算法中做的事情之一就是使用这种正态(高斯)分布来对特征向量建模，但是有些数据并不太符合高斯分布，虽然算法也常常可以正常运行，但效果不好，可以用这种数学方法：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进行数据的不同转换，以使其看起来更加高斯。比如：用 x1 的对数 log(x1) 来替换掉 x1，或者平方根来取代 x3。 </a:t>
            </a:r>
          </a:p>
        </p:txBody>
      </p:sp>
    </p:spTree>
    <p:extLst>
      <p:ext uri="{BB962C8B-B14F-4D97-AF65-F5344CB8AC3E}">
        <p14:creationId xmlns:p14="http://schemas.microsoft.com/office/powerpoint/2010/main" val="150866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特征选择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FB45A8-6852-6646-8EB1-BA248750CF62}"/>
              </a:ext>
            </a:extLst>
          </p:cNvPr>
          <p:cNvSpPr/>
          <p:nvPr/>
        </p:nvSpPr>
        <p:spPr>
          <a:xfrm>
            <a:off x="965771" y="1506697"/>
            <a:ext cx="954469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2.误差分析 </a:t>
            </a:r>
            <a:endParaRPr lang="en-US" altLang="zh-CN" b="1" dirty="0"/>
          </a:p>
          <a:p>
            <a:endParaRPr lang="zh-CN" altLang="en-US" dirty="0"/>
          </a:p>
          <a:p>
            <a:r>
              <a:rPr lang="zh-CN" altLang="en-US" sz="1400" dirty="0"/>
              <a:t>像之前讲监督学习的误差分析一样， 我们先完整地训练出 一个学习算法， 然后在一组交叉验证集上运行算法 ；然后找出那些预测出错的样本， 然后再看看 我们能否找到一些其他的特征变量 来帮助学习算法， 让它在那些交叉验证时 判断出错的样本中表现更好 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我们通常希望：对于 </a:t>
            </a:r>
            <a:r>
              <a:rPr lang="en-US" altLang="zh-CN" sz="1400" b="1" dirty="0"/>
              <a:t>normal</a:t>
            </a:r>
            <a:r>
              <a:rPr lang="zh-CN" altLang="en-US" sz="1400" dirty="0"/>
              <a:t> ， </a:t>
            </a:r>
            <a:r>
              <a:rPr lang="en-US" altLang="zh-CN" sz="1400" b="1" dirty="0"/>
              <a:t>p(x)</a:t>
            </a:r>
            <a:r>
              <a:rPr lang="zh-CN" altLang="en-US" sz="1400" dirty="0"/>
              <a:t> 较大；对于 </a:t>
            </a:r>
            <a:r>
              <a:rPr lang="en-US" altLang="zh-CN" sz="1400" b="1" dirty="0"/>
              <a:t>anomalous</a:t>
            </a:r>
            <a:r>
              <a:rPr lang="zh-CN" altLang="en-US" sz="1400" dirty="0"/>
              <a:t> ， </a:t>
            </a:r>
            <a:r>
              <a:rPr lang="en-US" altLang="zh-CN" sz="1400" b="1" dirty="0"/>
              <a:t>p(x)</a:t>
            </a:r>
            <a:r>
              <a:rPr lang="zh-CN" altLang="en-US" sz="1400" dirty="0"/>
              <a:t> 较小。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而一个常见的问题是 </a:t>
            </a:r>
            <a:r>
              <a:rPr lang="en-US" altLang="zh-CN" sz="1400" dirty="0"/>
              <a:t>p(x) </a:t>
            </a:r>
            <a:r>
              <a:rPr lang="zh-CN" altLang="en-US" sz="1400" dirty="0"/>
              <a:t>对于 </a:t>
            </a:r>
            <a:r>
              <a:rPr lang="en-US" altLang="zh-CN" sz="1400" dirty="0"/>
              <a:t>normal </a:t>
            </a:r>
            <a:r>
              <a:rPr lang="zh-CN" altLang="en-US" sz="1400" dirty="0"/>
              <a:t>或者 </a:t>
            </a:r>
            <a:r>
              <a:rPr lang="en-US" altLang="zh-CN" sz="1400" dirty="0"/>
              <a:t>anomalous </a:t>
            </a:r>
            <a:r>
              <a:rPr lang="zh-CN" altLang="en-US" sz="1400" dirty="0"/>
              <a:t>都比较大，那么如何解决呢？</a:t>
            </a:r>
            <a:endParaRPr lang="en-US" altLang="zh-CN" sz="1400" dirty="0"/>
          </a:p>
          <a:p>
            <a:endParaRPr lang="zh-CN" altLang="en-US" sz="1400" dirty="0"/>
          </a:p>
          <a:p>
            <a:r>
              <a:rPr lang="zh-CN" altLang="en-US" sz="1400" dirty="0"/>
              <a:t>我们可以增加一些特征，或者将一些相关的特征进行组合，这些新的他正可以帮助我们进行更好的异常检测。例如，在数据中心检测计算机状况的问题中，我们可以使用</a:t>
            </a:r>
            <a:r>
              <a:rPr lang="en-US" altLang="zh-CN" sz="1400" dirty="0" err="1"/>
              <a:t>cpu</a:t>
            </a:r>
            <a:r>
              <a:rPr lang="zh-CN" altLang="en-US" sz="1400" dirty="0"/>
              <a:t>负载与网络通信量之比作为新的特征，若该值特别大则可能说明计算机出现了异常。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377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629799-3CDE-7F4C-9B6B-DEC2C052FB15}"/>
              </a:ext>
            </a:extLst>
          </p:cNvPr>
          <p:cNvSpPr/>
          <p:nvPr/>
        </p:nvSpPr>
        <p:spPr>
          <a:xfrm>
            <a:off x="897276" y="1690688"/>
            <a:ext cx="1039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在使用高斯分布模型进行异常检测时，可能会出现这样的情况：假设我们有两个特征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1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2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这两个特征的值域范围较大，而一般的高斯分布模型会尝试同时抓住两个特征，从而创造出一个更大的边界，如图中紫色所示边界，可以看出绿色的样本点可能是异常数据，但是它却处于正常的范围内。那么多元高斯分布会构建蓝色所示的边界。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D0C988-3F7F-5F45-ABD6-B0D1FD85A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4" r="50000" b="6211"/>
          <a:stretch/>
        </p:blipFill>
        <p:spPr>
          <a:xfrm>
            <a:off x="1221242" y="2621537"/>
            <a:ext cx="4350776" cy="3637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C06B14-FB2A-E240-87F4-419B9CBC88F9}"/>
              </a:ext>
            </a:extLst>
          </p:cNvPr>
          <p:cNvSpPr/>
          <p:nvPr/>
        </p:nvSpPr>
        <p:spPr>
          <a:xfrm>
            <a:off x="5572018" y="5539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那么普通的高斯分布建模就是粉红色的圆圈，多元高斯分布建模就是蓝色的“斜”椭圆。（其知识为多元正态分布的相关性，其实普通正态分布就是多元正态分布的特例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特征独立不相关。） 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275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400B5E-1221-6443-A796-B91D16FD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03" y="1506022"/>
            <a:ext cx="7747000" cy="1397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68E0D3-85DA-024B-B967-305F65D762B9}"/>
              </a:ext>
            </a:extLst>
          </p:cNvPr>
          <p:cNvSpPr/>
          <p:nvPr/>
        </p:nvSpPr>
        <p:spPr>
          <a:xfrm>
            <a:off x="838200" y="1506022"/>
            <a:ext cx="10736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通常的高斯分布模型中，我们计算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p(x)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的方法是分别计算每个特征对应的几率累乘起来：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82E1BE-D6C3-8144-9970-F390FD03AF97}"/>
              </a:ext>
            </a:extLst>
          </p:cNvPr>
          <p:cNvSpPr/>
          <p:nvPr/>
        </p:nvSpPr>
        <p:spPr>
          <a:xfrm>
            <a:off x="838200" y="2970590"/>
            <a:ext cx="856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在多元高斯分布中，我们将构建特征协方差矩阵，即所有特征放在一起计算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p(x)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C314ED-8736-D949-8FB9-EB2B7EFF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03" y="3339922"/>
            <a:ext cx="6013663" cy="32259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DB45C7-CD43-4D43-96F3-F063DF4EF5D3}"/>
              </a:ext>
            </a:extLst>
          </p:cNvPr>
          <p:cNvSpPr/>
          <p:nvPr/>
        </p:nvSpPr>
        <p:spPr>
          <a:xfrm>
            <a:off x="7280666" y="53519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其中： </a:t>
            </a:r>
            <a:br>
              <a:rPr lang="zh-CN" altLang="en-US" sz="1200" dirty="0"/>
            </a:br>
            <a:r>
              <a:rPr lang="en-US" altLang="zh-CN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μ</a:t>
            </a:r>
            <a:r>
              <a:rPr lang="en-US" altLang="zh-CN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相当于每个正态分布的对称轴，是一个一维向量 </a:t>
            </a:r>
            <a:br>
              <a:rPr lang="zh-CN" altLang="en-US" sz="1200" dirty="0"/>
            </a:br>
            <a:r>
              <a:rPr lang="en-US" altLang="zh-CN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en-US" altLang="zh-CN" sz="1200" b="0" i="0" dirty="0" err="1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Σ</a:t>
            </a:r>
            <a:r>
              <a:rPr lang="zh-CN" altLang="en-US" sz="1200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是协方差矩阵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376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0C0A6-25E4-9B48-AEDA-F218F21A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C6CFC-007A-5A45-869E-F009FFE0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9" y="2226203"/>
            <a:ext cx="5244101" cy="3121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FA1363-047E-6846-8977-634F4B083636}"/>
              </a:ext>
            </a:extLst>
          </p:cNvPr>
          <p:cNvSpPr txBox="1"/>
          <p:nvPr/>
        </p:nvSpPr>
        <p:spPr>
          <a:xfrm>
            <a:off x="4993241" y="152606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协方差矩阵对模型的影响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F8A041-49A6-0B4F-AFE3-A3E2BBC4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23" y="2352292"/>
            <a:ext cx="5452731" cy="29949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6E858D6-AF6A-9440-856D-04B1E7A7DE52}"/>
              </a:ext>
            </a:extLst>
          </p:cNvPr>
          <p:cNvSpPr/>
          <p:nvPr/>
        </p:nvSpPr>
        <p:spPr>
          <a:xfrm>
            <a:off x="649391" y="5513463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协方差相同，说明特征独立，与普通高斯分布相同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872E28-AF40-4A46-B12B-2F6B77A72B27}"/>
              </a:ext>
            </a:extLst>
          </p:cNvPr>
          <p:cNvSpPr/>
          <p:nvPr/>
        </p:nvSpPr>
        <p:spPr>
          <a:xfrm>
            <a:off x="7354947" y="5513463"/>
            <a:ext cx="3716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协方差改变，特征相关，变成椭圆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86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0C0A6-25E4-9B48-AEDA-F218F21A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FA1363-047E-6846-8977-634F4B083636}"/>
              </a:ext>
            </a:extLst>
          </p:cNvPr>
          <p:cNvSpPr txBox="1"/>
          <p:nvPr/>
        </p:nvSpPr>
        <p:spPr>
          <a:xfrm>
            <a:off x="4993241" y="152606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协方差矩阵对模型的影响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7AB6C4-ED39-0043-92F8-815D1D1E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2" y="2118634"/>
            <a:ext cx="5503223" cy="3162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752458-63CC-DC42-AA18-0CA9D57F8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77" y="2327987"/>
            <a:ext cx="5342581" cy="29529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7D342B-7DB3-D046-89F4-62123C5B6E56}"/>
              </a:ext>
            </a:extLst>
          </p:cNvPr>
          <p:cNvSpPr/>
          <p:nvPr/>
        </p:nvSpPr>
        <p:spPr>
          <a:xfrm>
            <a:off x="1871181" y="5339548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正相关（右上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左下）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8BE343-D3EE-8043-B7A1-464478D9C151}"/>
              </a:ext>
            </a:extLst>
          </p:cNvPr>
          <p:cNvSpPr/>
          <p:nvPr/>
        </p:nvSpPr>
        <p:spPr>
          <a:xfrm>
            <a:off x="8039595" y="5339548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负相关（左上</a:t>
            </a:r>
            <a:r>
              <a:rPr lang="en-US" altLang="zh-CN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右下）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79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AFB34-FB9E-804D-A021-9E33AD45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D3F48F-64BD-F744-8436-873ADC706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47728"/>
            <a:ext cx="9053720" cy="3852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 panose="020B0400000000000000" pitchFamily="34" charset="-122"/>
              </a:rPr>
              <a:t>显而易见，当协方差矩阵只在对角线上有非零的值时，即为原高斯分布模型，所以原高斯分布模型是多元高斯分布模型的一个子集。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pingfang SC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  <a:ea typeface="pingfang SC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 panose="020B0400000000000000" pitchFamily="34" charset="-122"/>
              </a:rPr>
              <a:t>PS：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 panose="020B0400000000000000" pitchFamily="34" charset="-122"/>
              </a:rPr>
              <a:t>原高斯分布模型被广泛使用，若特征之间存在关联，则可以通过构造新的特征来解决；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pingfang SC" panose="020B0400000000000000" pitchFamily="34" charset="-122"/>
              </a:rPr>
              <a:t>如果训练集不是太大，且没有太多的特征，我们可以使用多元高斯分布模型；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https://ask.qcloudimg.com/http-save/yehe-1336789/fh8s5nes32.png?imageView2/2/w/1620">
            <a:extLst>
              <a:ext uri="{FF2B5EF4-FFF2-40B4-BE49-F238E27FC236}">
                <a16:creationId xmlns:a16="http://schemas.microsoft.com/office/drawing/2014/main" id="{FB463C0C-A739-5B40-88F9-4AB4F12E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3344"/>
            <a:ext cx="8039100" cy="242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5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异常检测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7FD1F-49B5-E048-A424-A88C7AD59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异常检测是一个非监督学习算法，用于发现系统中的异常数据。推荐系统在生活中也是随处可见，如购物推荐、影视推荐等。</a:t>
            </a:r>
            <a:endParaRPr lang="en-US" altLang="zh-CN" sz="1400" dirty="0"/>
          </a:p>
          <a:p>
            <a:endParaRPr kumimoji="1" lang="en-US" altLang="zh-CN" sz="1400" dirty="0"/>
          </a:p>
          <a:p>
            <a:r>
              <a:rPr lang="zh-CN" altLang="en-US" sz="1400" dirty="0"/>
              <a:t>我们有一些飞机发动机特征的</a:t>
            </a:r>
            <a:r>
              <a:rPr lang="en-US" altLang="zh-CN" sz="1400" dirty="0"/>
              <a:t>sample</a:t>
            </a:r>
            <a:r>
              <a:rPr lang="zh-CN" altLang="en-US" sz="1400" dirty="0"/>
              <a:t>： </a:t>
            </a:r>
            <a:r>
              <a:rPr lang="en-US" altLang="zh-CN" sz="1400" dirty="0"/>
              <a:t>{x (1) ,x (2) ,...,x (m) } </a:t>
            </a:r>
            <a:r>
              <a:rPr lang="zh-CN" altLang="en-US" sz="1400" dirty="0"/>
              <a:t>，对于一个新的样本</a:t>
            </a:r>
            <a:r>
              <a:rPr lang="en-US" altLang="zh-CN" sz="1400" dirty="0"/>
              <a:t>x test </a:t>
            </a:r>
            <a:r>
              <a:rPr lang="zh-CN" altLang="en-US" sz="1400" dirty="0"/>
              <a:t>，那么它是异常数据么（这个数据不属于该组的几率怎样）？我们可以构建一个模型 </a:t>
            </a:r>
            <a:r>
              <a:rPr lang="en-US" altLang="zh-CN" sz="1400" dirty="0"/>
              <a:t>p(x) </a:t>
            </a:r>
            <a:r>
              <a:rPr lang="zh-CN" altLang="en-US" sz="1400" dirty="0"/>
              <a:t>，来计算测试数据是否为异常数据</a:t>
            </a:r>
            <a:r>
              <a:rPr lang="en-US" altLang="zh-CN" sz="1400" dirty="0"/>
              <a:t>.</a:t>
            </a:r>
            <a:r>
              <a:rPr lang="zh-CN" altLang="en-US" sz="1400" dirty="0"/>
              <a:t>从图中可见，若数据落在蓝色圈内，则属于该组的可能性较高，若落于蓝色圈外，则属于该组的几率较低。</a:t>
            </a:r>
            <a:endParaRPr lang="en-US" altLang="zh-CN" sz="1400" dirty="0"/>
          </a:p>
          <a:p>
            <a:endParaRPr lang="en-US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4E139F-8892-2241-A55B-FDBB3AC1A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61"/>
          <a:stretch/>
        </p:blipFill>
        <p:spPr>
          <a:xfrm>
            <a:off x="838200" y="3254339"/>
            <a:ext cx="4853683" cy="28111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B2043A-BCAF-0548-9917-319D21BEB51B}"/>
              </a:ext>
            </a:extLst>
          </p:cNvPr>
          <p:cNvSpPr/>
          <p:nvPr/>
        </p:nvSpPr>
        <p:spPr>
          <a:xfrm>
            <a:off x="1373312" y="598929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这种方法为密度估计，表达式如下：</a:t>
            </a:r>
          </a:p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if p(x test ) ≤ </a:t>
            </a:r>
            <a:r>
              <a:rPr lang="el-GR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ε →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anomaly</a:t>
            </a:r>
          </a:p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if p(x test ) &gt; </a:t>
            </a:r>
            <a:r>
              <a:rPr lang="el-GR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ε →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normal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7EF86D-66C1-C44F-B183-CD0933B6DA81}"/>
              </a:ext>
            </a:extLst>
          </p:cNvPr>
          <p:cNvSpPr/>
          <p:nvPr/>
        </p:nvSpPr>
        <p:spPr>
          <a:xfrm>
            <a:off x="6146515" y="3733149"/>
            <a:ext cx="506259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i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异常检测应用：</a:t>
            </a:r>
            <a:endParaRPr lang="zh-CN" altLang="en-US" sz="1400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可以用来识别欺骗。例如在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online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采集的数据中，特征向量可能包括：用户多久登陆一次，点击过的页面，发帖数量，打字速度等。我们可以根据这些特征来构建模型，用来识别不符合该模式的用户；再者在数据中心里，特征向量可能包括：内存使用情况、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CPU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负载、被访问的磁盘数、网络通信量等。构建模型从而判断计算机是否出错</a:t>
            </a:r>
          </a:p>
        </p:txBody>
      </p:sp>
    </p:spTree>
    <p:extLst>
      <p:ext uri="{BB962C8B-B14F-4D97-AF65-F5344CB8AC3E}">
        <p14:creationId xmlns:p14="http://schemas.microsoft.com/office/powerpoint/2010/main" val="71093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推荐系统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7BE0EC-1A07-D349-B39D-67A469E7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03" y="1433834"/>
            <a:ext cx="7342598" cy="37144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C495DE-D1B5-C445-86CF-FF5037D04CF3}"/>
              </a:ext>
            </a:extLst>
          </p:cNvPr>
          <p:cNvSpPr/>
          <p:nvPr/>
        </p:nvSpPr>
        <p:spPr>
          <a:xfrm>
            <a:off x="612168" y="1562851"/>
            <a:ext cx="384510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推荐系统(recommender systems)，比如对像 Netflix 这样的公司 ，他们向用户推荐的电影 占了用户观看的电影的 相当大一部分 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对于机器学习来说 特征量是重要的， 你选择的特征 对你学习算法的表现有很大影响。 在机器学习领域 有这么一个宏大的想法， 就是对于一些问题 存在一些算法， 能试图自动地替你学习到一组优良的特征量。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而推荐系统 就是这种情形的一个例子。还有其他很多例子 但通过学习推荐系统 ，我们将能够 对这种学习特征量的想法 有一点理解</a:t>
            </a:r>
            <a:r>
              <a:rPr lang="zh-CN" altLang="en-US" dirty="0"/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F5E71C-ED03-1048-BF6E-E541E7D5A656}"/>
              </a:ext>
            </a:extLst>
          </p:cNvPr>
          <p:cNvSpPr/>
          <p:nvPr/>
        </p:nvSpPr>
        <p:spPr>
          <a:xfrm>
            <a:off x="588194" y="5325382"/>
            <a:ext cx="116038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我这里有5部电影 《爱到最后》 《浪漫永远》 《小爱犬》 《无尽狂飙》 还有 《剑与空手道》。 我们有4位用户 名叫 Alice Bob Carol 和 Dave 。首字母为A B C和D 我们称他们用户1 2 3和4 。比方说 ，Alice 她非常喜欢 《爱到最后》 把它评为5颗星。 她还喜欢 《浪漫永远》 也把它评为5颗星。 她没看过 《小爱犬》 也就没评分， 这样我们没有这个评分数据。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我们查看数据并查看所有缺失的电影评级，并试图预测这些问号的值应该是多少。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79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CDBDF-413E-F245-BB13-64B4D353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基于内容的推荐（定义特征和参数）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B58EA9-3EE5-064C-9E9E-DC34AEFD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5" y="1487632"/>
            <a:ext cx="7630968" cy="33236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B94450-3EE3-E147-882F-6EA9BB6C969B}"/>
              </a:ext>
            </a:extLst>
          </p:cNvPr>
          <p:cNvSpPr/>
          <p:nvPr/>
        </p:nvSpPr>
        <p:spPr>
          <a:xfrm>
            <a:off x="7949623" y="1954048"/>
            <a:ext cx="395143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每一步电影都加上一个额外的特征，即 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\(x_0=1\)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每部电影都有一个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(3,1)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的特征向量，例如第一部电影（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Love at last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）：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\(x^{(1)}=[1,0.9,0.1]^T\)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对于所有数据我们有数据特征向量组为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\(\{x^{(1)},x^{(2)},x^{(3)},x^{(4)},x^{(5)}\}\)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特征权重</a:t>
            </a:r>
            <a:r>
              <a:rPr lang="en-US" altLang="zh-CN" sz="1600" b="1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用户对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x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特征的喜爱程度</a:t>
            </a:r>
            <a:endParaRPr lang="en-US" altLang="zh-CN" sz="16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，用户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对电影</a:t>
            </a:r>
            <a:r>
              <a:rPr lang="en-US" altLang="zh-CN" sz="1600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的评分预测可以表示为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\((</a:t>
            </a:r>
            <a:r>
              <a:rPr lang="en-US" altLang="zh-CN" sz="1600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θ^j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)^</a:t>
            </a:r>
            <a:r>
              <a:rPr lang="en-US" altLang="zh-CN" sz="1600" dirty="0" err="1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Tx^i</a:t>
            </a:r>
            <a:r>
              <a:rPr lang="en-US" altLang="zh-CN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=stars\)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600" b="1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线性回归预测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所以可以用线性回归预测来解决这个问题</a:t>
            </a:r>
            <a:endParaRPr lang="en-US" altLang="zh-CN" sz="1600" b="1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4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F1B41-C26F-FC41-B325-92428733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基于内容的推荐（目标函数和梯度计算）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05CE2A-D331-674A-8AFE-EF71B170A79E}"/>
              </a:ext>
            </a:extLst>
          </p:cNvPr>
          <p:cNvSpPr/>
          <p:nvPr/>
        </p:nvSpPr>
        <p:spPr>
          <a:xfrm>
            <a:off x="838200" y="1690688"/>
            <a:ext cx="103701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和线性回归一样，可以得到如下优化目标函数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对单个用户而言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对所有用户而言</a:t>
            </a: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应用梯度下降：</a:t>
            </a:r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EA988-9ADA-124C-AC8C-22DDDBC6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8" b="56503"/>
          <a:stretch/>
        </p:blipFill>
        <p:spPr>
          <a:xfrm>
            <a:off x="2574962" y="2158775"/>
            <a:ext cx="6001036" cy="1011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0E1A4B-B45A-BC40-B962-97A3A563A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51"/>
          <a:stretch/>
        </p:blipFill>
        <p:spPr>
          <a:xfrm>
            <a:off x="2574962" y="3429000"/>
            <a:ext cx="6001036" cy="1478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9075EE-A1B2-B343-B71D-220769912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60"/>
          <a:stretch/>
        </p:blipFill>
        <p:spPr>
          <a:xfrm>
            <a:off x="2429489" y="4907358"/>
            <a:ext cx="5475027" cy="16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0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基于内容的推荐（总结）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AD9DE8-5C22-1C4E-861F-EAAD499D0282}"/>
              </a:ext>
            </a:extLst>
          </p:cNvPr>
          <p:cNvSpPr/>
          <p:nvPr/>
        </p:nvSpPr>
        <p:spPr>
          <a:xfrm>
            <a:off x="678094" y="1570453"/>
            <a:ext cx="11513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items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都有一些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，如果我们知道它们的值是多少，同时每个用户通过</a:t>
            </a:r>
            <a:r>
              <a:rPr lang="el-GR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θ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告诉我们他们有多喜欢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romantic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或者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action movies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。这种按照内容的特征来推荐的算法就是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基于内容推荐。 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C0B9A5-C0A7-8742-8321-844DF9D2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1" y="2312536"/>
            <a:ext cx="6001036" cy="29776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BB3A40-8A3B-E143-ADC8-B04B13E7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40" y="2329456"/>
            <a:ext cx="5475027" cy="27794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ACA9626-4E35-8742-B162-C2CB5A154730}"/>
              </a:ext>
            </a:extLst>
          </p:cNvPr>
          <p:cNvSpPr/>
          <p:nvPr/>
        </p:nvSpPr>
        <p:spPr>
          <a:xfrm>
            <a:off x="421339" y="5325270"/>
            <a:ext cx="115139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如果你觉得这个 梯度下降的更新 看起来跟之前 线性回归差不多的话， 那是因为这其实就是线性回归， 唯一的一点区别 是在线性回归中 我们有1/m项 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通过这节课 你应该知道了 怎样应用一种 事实上是线性回归的一个变体， 来预测不同用户对不同电影的评分值 ，这种具体的算法叫 ”基于内容的推荐“ 或者”基于内容的方法“。 因为我们假设 我们有不同电影的特征 ，我们有了电影 内容的特征 比如电影的爱情成分有多少？动作成分有多少？ 我们就是用电影的这些特征 来进行预测 </a:t>
            </a:r>
          </a:p>
        </p:txBody>
      </p:sp>
    </p:spTree>
    <p:extLst>
      <p:ext uri="{BB962C8B-B14F-4D97-AF65-F5344CB8AC3E}">
        <p14:creationId xmlns:p14="http://schemas.microsoft.com/office/powerpoint/2010/main" val="339708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协同过滤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58B08-C006-B94A-809B-2C915310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82" y="3046771"/>
            <a:ext cx="6887181" cy="3613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46950C-6812-F342-B5E5-60DF84DDF6DB}"/>
              </a:ext>
            </a:extLst>
          </p:cNvPr>
          <p:cNvSpPr/>
          <p:nvPr/>
        </p:nvSpPr>
        <p:spPr>
          <a:xfrm>
            <a:off x="675409" y="1682680"/>
            <a:ext cx="10841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在之前的基于内容的推荐系统中，对于每一部电影，我们都掌握了可用的特征，使用这些特征训练出了每一个用户的参数。相反地，如果我们拥有用户的参数，我们可以学习得出电影的特征。即由</a:t>
            </a:r>
            <a:r>
              <a:rPr lang="en-US" altLang="zh-CN" dirty="0" err="1"/>
              <a:t>θ</a:t>
            </a:r>
            <a:r>
              <a:rPr lang="zh-CN" altLang="en-US" dirty="0"/>
              <a:t>求出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72307C-D277-BD45-B073-D99081705216}"/>
              </a:ext>
            </a:extLst>
          </p:cNvPr>
          <p:cNvSpPr/>
          <p:nvPr/>
        </p:nvSpPr>
        <p:spPr>
          <a:xfrm>
            <a:off x="675409" y="2400440"/>
            <a:ext cx="1119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但是如果我们既没有用户的参数也没有电影的特征该怎么办？这时协同过滤就可以起作用了，只需要对优化目标函数进行改进，如下：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368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协同过滤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518931-881F-2846-AFC0-C42A70E4EE9C}"/>
              </a:ext>
            </a:extLst>
          </p:cNvPr>
          <p:cNvSpPr/>
          <p:nvPr/>
        </p:nvSpPr>
        <p:spPr>
          <a:xfrm>
            <a:off x="838200" y="1562624"/>
            <a:ext cx="10689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那么如果我们既没有用户参数也没有电影特征，可以使用协同过滤算法来同时学习两者。我们的优化目标同时针对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进行。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E91BF-9353-B645-8DDD-9A64CB56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60" y="2208955"/>
            <a:ext cx="8064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协同过滤（总结）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A11F3E-8005-E549-A2BE-C0B3B2B0A821}"/>
              </a:ext>
            </a:extLst>
          </p:cNvPr>
          <p:cNvSpPr/>
          <p:nvPr/>
        </p:nvSpPr>
        <p:spPr>
          <a:xfrm>
            <a:off x="725185" y="1496752"/>
            <a:ext cx="1062861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协同过滤算法步骤：</a:t>
            </a:r>
            <a:endParaRPr lang="en-US" altLang="zh-CN" sz="2400" b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24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400" b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将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(1) ,x (2) ,...,x (nm) </a:t>
            </a:r>
            <a:r>
              <a:rPr lang="zh-CN" altLang="en-US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(1) ,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(2) ,...,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(nu)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初始化为随机小值；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使用梯度下降法最小化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cost function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，训练得到 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和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对用户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j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，我们预测他对电影 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的评分为：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θ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(j) ) T (x 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 )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endParaRPr lang="en-US" altLang="zh-CN" sz="2000" b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1600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697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协同过滤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D7B9F6-CEBD-584F-9F0A-810F5282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5" y="4133849"/>
            <a:ext cx="5120811" cy="20777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CF394C-3965-8B4E-9A64-3A0D2EA0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08" y="4133849"/>
            <a:ext cx="5206655" cy="20777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1A11F3E-8005-E549-A2BE-C0B3B2B0A821}"/>
              </a:ext>
            </a:extLst>
          </p:cNvPr>
          <p:cNvSpPr/>
          <p:nvPr/>
        </p:nvSpPr>
        <p:spPr>
          <a:xfrm>
            <a:off x="725185" y="1496752"/>
            <a:ext cx="106286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sz="1600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应用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sz="1600" dirty="0"/>
              <a:t>低秩矩阵分解</a:t>
            </a:r>
            <a:endParaRPr lang="en-US" altLang="zh-CN" sz="16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协同过滤算法获得的特征矩阵包含了电影的相关数据，这些数据不总是人能读懂的，但我们可以用这些数据作为给用户推荐电影的依据，如一位用户看了电影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，如果对于另一部电影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(j)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||x (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) -x (j) ||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很小，我们可以为他推荐电影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(j)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4D8EB4-F2E4-0E4D-9184-27866D25F477}"/>
              </a:ext>
            </a:extLst>
          </p:cNvPr>
          <p:cNvSpPr/>
          <p:nvPr/>
        </p:nvSpPr>
        <p:spPr>
          <a:xfrm>
            <a:off x="725185" y="3247526"/>
            <a:ext cx="10309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应用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 均值归一化</a:t>
            </a:r>
            <a:endParaRPr lang="en-US" altLang="zh-CN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现在我们新增一个用户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Eve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Eve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没有为电影做出任何评分，那么如何为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Eve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推荐电影呢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45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向量化： 低秩矩阵分解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07623-4794-5F42-9F7C-03AFE97A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479550"/>
            <a:ext cx="1016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48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向量化： 低秩矩阵分解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CBBBE-CEA7-3E46-8E40-2E8B90CF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54" y="1398439"/>
            <a:ext cx="9040091" cy="53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4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习题讲解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8DE8E7-0E4A-DB44-9A00-861E973E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392" y="1464656"/>
            <a:ext cx="6477001" cy="485775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3BFCE7-31CA-624A-8171-EEA2DB59C688}"/>
              </a:ext>
            </a:extLst>
          </p:cNvPr>
          <p:cNvSpPr txBox="1"/>
          <p:nvPr/>
        </p:nvSpPr>
        <p:spPr>
          <a:xfrm>
            <a:off x="8209052" y="1464656"/>
            <a:ext cx="34163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答案：</a:t>
            </a:r>
            <a:r>
              <a:rPr kumimoji="1" lang="en-US" altLang="zh-CN" dirty="0"/>
              <a:t>B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分析：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表达式如下：</a:t>
            </a:r>
          </a:p>
          <a:p>
            <a:r>
              <a:rPr lang="en-US" altLang="zh-CN" dirty="0"/>
              <a:t>p(x) ≤ </a:t>
            </a:r>
            <a:r>
              <a:rPr lang="el-GR" altLang="zh-CN" dirty="0"/>
              <a:t>ε → </a:t>
            </a:r>
            <a:r>
              <a:rPr lang="en-US" altLang="zh-CN" dirty="0"/>
              <a:t>anomaly</a:t>
            </a:r>
          </a:p>
          <a:p>
            <a:r>
              <a:rPr lang="en-US" altLang="zh-CN" dirty="0"/>
              <a:t>p(x) &gt; </a:t>
            </a:r>
            <a:r>
              <a:rPr lang="el-GR" altLang="zh-CN" dirty="0"/>
              <a:t>ε → </a:t>
            </a:r>
            <a:r>
              <a:rPr lang="en-US" altLang="zh-CN" dirty="0"/>
              <a:t>normal</a:t>
            </a:r>
          </a:p>
          <a:p>
            <a:endParaRPr lang="en-US" altLang="zh-CN" dirty="0"/>
          </a:p>
          <a:p>
            <a:r>
              <a:rPr lang="zh-CN" altLang="en-US" dirty="0"/>
              <a:t>因为很多正常的被误判为异常，</a:t>
            </a:r>
            <a:endParaRPr lang="en-US" altLang="zh-CN" dirty="0"/>
          </a:p>
          <a:p>
            <a:r>
              <a:rPr lang="zh-CN" altLang="en-US" dirty="0"/>
              <a:t>所以减小</a:t>
            </a:r>
            <a:r>
              <a:rPr lang="el-GR" altLang="zh-CN" dirty="0"/>
              <a:t>ε </a:t>
            </a:r>
            <a:r>
              <a:rPr lang="zh-CN" altLang="el-GR" dirty="0"/>
              <a:t>缩小</a:t>
            </a:r>
            <a:r>
              <a:rPr lang="zh-CN" altLang="en-US" dirty="0"/>
              <a:t>异常的范围。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257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实现细节： 均值归一化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D9CCB-F6FB-EA4B-9B63-B5E53802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4C152C-9473-7F44-86CC-1ACCE434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63" y="1257777"/>
            <a:ext cx="8361977" cy="56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实现细节： 均值归一化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D9CCB-F6FB-EA4B-9B63-B5E53802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E9AB0C-A88F-7049-90E8-EA5BB18C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8506"/>
            <a:ext cx="10256379" cy="54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CB828-2884-5B43-9975-663A1663B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实现细节： 均值归一化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D9CCB-F6FB-EA4B-9B63-B5E53802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9E8321-56D9-EF43-A589-91A0E7CA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12454"/>
            <a:ext cx="10972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DD3998-921B-B94C-94C2-2F5C3A40D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16" y="1706843"/>
            <a:ext cx="8032968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异常检测的数学基础：高斯（正态）分布。是数理统计中的知识，话说线性代数与数理统计这两门课真的是有用啊。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所谓样本x服从高斯分布（x~N），就是x出现的概率（或者说发生x事件的概率）满足这样一个公式： 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  </a:t>
            </a:r>
            <a:r>
              <a:rPr kumimoji="0" lang="zh-CN" altLang="zh-CN" sz="53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                 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 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</a:b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4F4F4F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4F4F4F"/>
              </a:solidFill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4F4F4F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所以这是一个概率公式。他的图像如下：以均值为中心，方差为宽度。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E7B3EFC8-C28E-5D40-9E5A-A583CA4B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83" y="2289495"/>
            <a:ext cx="3276600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311CE5-D37F-7D45-8476-11F4E5180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"/>
          <a:stretch/>
        </p:blipFill>
        <p:spPr>
          <a:xfrm>
            <a:off x="1081463" y="3554269"/>
            <a:ext cx="8492804" cy="28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8652B-3F24-F242-8AA5-6B0AE25B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1" y="2060020"/>
            <a:ext cx="7781819" cy="33138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4178A4-3396-7742-A586-D9562BC4AD83}"/>
              </a:ext>
            </a:extLst>
          </p:cNvPr>
          <p:cNvSpPr/>
          <p:nvPr/>
        </p:nvSpPr>
        <p:spPr>
          <a:xfrm>
            <a:off x="838200" y="1690688"/>
            <a:ext cx="3716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其中均值与方差的计算方法如下： 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9CEBE6-59E1-DD4E-8F86-ADFDCCC48C8C}"/>
              </a:ext>
            </a:extLst>
          </p:cNvPr>
          <p:cNvSpPr/>
          <p:nvPr/>
        </p:nvSpPr>
        <p:spPr>
          <a:xfrm>
            <a:off x="838200" y="5508421"/>
            <a:ext cx="9804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有了均值与方差的计算方法，就有了参数估计这一名词。就是：给你了一些样本值，你可以求出他们的均值与方差，然后用这两个参数估计总体样本的分布。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60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9B805-672C-6845-AB71-724E8C7D9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6" r="22995"/>
          <a:stretch/>
        </p:blipFill>
        <p:spPr>
          <a:xfrm>
            <a:off x="719455" y="1608495"/>
            <a:ext cx="5376545" cy="2408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FF3B5F-44F2-9240-B535-E2A1E3F33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33" y="4982789"/>
            <a:ext cx="1663700" cy="8001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299F68F-04BB-A445-B204-B2A5DFDCE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25993"/>
            <a:ext cx="4435510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标准正态分布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当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                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时，正态分布就成为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标准正态分布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gss3.bdstatic.com/7Po3dSag_xI4khGkpoWK1HF6hhy/baike/s%3D79/sign=96bfd75b838ba61edbeeca2640341961/b21bb051f819861811f03e154bed2e738ad4e6e8.jpg">
            <a:extLst>
              <a:ext uri="{FF2B5EF4-FFF2-40B4-BE49-F238E27FC236}">
                <a16:creationId xmlns:a16="http://schemas.microsoft.com/office/drawing/2014/main" id="{67836828-2B8B-8F4C-A887-269E696F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61" y="4546441"/>
            <a:ext cx="10033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DB49B1-D300-2647-87FA-C5FDBB05B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45" y="1595947"/>
            <a:ext cx="5576171" cy="29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习题讲解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3BFCE7-31CA-624A-8171-EEA2DB59C688}"/>
              </a:ext>
            </a:extLst>
          </p:cNvPr>
          <p:cNvSpPr txBox="1"/>
          <p:nvPr/>
        </p:nvSpPr>
        <p:spPr>
          <a:xfrm>
            <a:off x="8907695" y="1449833"/>
            <a:ext cx="3062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答案：</a:t>
            </a:r>
            <a:r>
              <a:rPr kumimoji="1" lang="en-US" altLang="zh-CN" dirty="0"/>
              <a:t>C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分析：</a:t>
            </a:r>
            <a:endParaRPr kumimoji="1" lang="en-US" altLang="zh-CN" dirty="0"/>
          </a:p>
          <a:p>
            <a:r>
              <a:rPr kumimoji="1" lang="en-US" altLang="zh-CN" dirty="0"/>
              <a:t>u</a:t>
            </a:r>
            <a:r>
              <a:rPr kumimoji="1" lang="zh-CN" altLang="en-US" dirty="0"/>
              <a:t>是</a:t>
            </a:r>
            <a:r>
              <a:rPr kumimoji="1" lang="en-US" altLang="zh-CN" dirty="0"/>
              <a:t>mean</a:t>
            </a:r>
            <a:r>
              <a:rPr kumimoji="1" lang="zh-CN" altLang="en-US" dirty="0"/>
              <a:t>值，</a:t>
            </a:r>
            <a:endParaRPr kumimoji="1" lang="en-US" altLang="zh-CN" dirty="0"/>
          </a:p>
          <a:p>
            <a:r>
              <a:rPr kumimoji="1" lang="zh-CN" altLang="en-US" dirty="0"/>
              <a:t>就是峰值对应的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，大约是</a:t>
            </a:r>
            <a:r>
              <a:rPr kumimoji="1" lang="en-US" altLang="zh-CN" dirty="0"/>
              <a:t>-3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Sigma</a:t>
            </a:r>
            <a:r>
              <a:rPr kumimoji="1" lang="zh-CN" altLang="en-US" dirty="0"/>
              <a:t>是方差，</a:t>
            </a:r>
            <a:endParaRPr kumimoji="1" lang="en-US" altLang="zh-CN" dirty="0"/>
          </a:p>
          <a:p>
            <a:r>
              <a:rPr kumimoji="1" lang="zh-CN" altLang="en-US" dirty="0"/>
              <a:t>从图中看大约为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E49A79-6808-FC48-BFEA-4384EF6DA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5" b="6517"/>
          <a:stretch/>
        </p:blipFill>
        <p:spPr>
          <a:xfrm>
            <a:off x="279625" y="1464656"/>
            <a:ext cx="8488003" cy="52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5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42F76F-53C8-F04F-AC01-2BBC178E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414"/>
            <a:ext cx="9611760" cy="2771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2F93B1-B1D3-FB4C-8029-88B3BF55CA95}"/>
              </a:ext>
            </a:extLst>
          </p:cNvPr>
          <p:cNvSpPr/>
          <p:nvPr/>
        </p:nvSpPr>
        <p:spPr>
          <a:xfrm>
            <a:off x="838200" y="1629386"/>
            <a:ext cx="7545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第二个比较重要的数学知识就是独立分布的概率，等于概率的乘积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70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C9501-AFB4-E146-B924-DA90574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9EDAC3-833A-F441-A7AD-488878B3D583}"/>
              </a:ext>
            </a:extLst>
          </p:cNvPr>
          <p:cNvSpPr/>
          <p:nvPr/>
        </p:nvSpPr>
        <p:spPr>
          <a:xfrm>
            <a:off x="1291119" y="1498130"/>
            <a:ext cx="4804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例如，若训练集又两维特征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1 ,x 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组成，其中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x 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 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μ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和 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σ 2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分别为：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μ1=5,σ 1 =2</a:t>
            </a:r>
            <a:r>
              <a:rPr lang="zh-CN" altLang="el-GR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；</a:t>
            </a:r>
            <a:r>
              <a:rPr lang="el-GR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μ2=3,σ 2 =1</a:t>
            </a:r>
            <a:r>
              <a:rPr lang="zh-CN" altLang="el-GR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分布情况如下所示。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941838-9E9D-8245-9E86-F2B0ACDE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06" y="2441768"/>
            <a:ext cx="5198795" cy="3590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D02B3A-E5F8-8C48-87CB-9EB1180EC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81"/>
          <a:stretch/>
        </p:blipFill>
        <p:spPr>
          <a:xfrm>
            <a:off x="6548919" y="2367521"/>
            <a:ext cx="5198796" cy="38880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8354D0-071E-2B4C-9924-4A02EDE6ED2F}"/>
              </a:ext>
            </a:extLst>
          </p:cNvPr>
          <p:cNvSpPr/>
          <p:nvPr/>
        </p:nvSpPr>
        <p:spPr>
          <a:xfrm>
            <a:off x="6775378" y="1636629"/>
            <a:ext cx="4804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则模型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p(x)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函数如下图的三围图像所示，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z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轴为估计的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p(x)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值：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10468</TotalTime>
  <Words>2604</Words>
  <Application>Microsoft Macintosh PowerPoint</Application>
  <PresentationFormat>宽屏</PresentationFormat>
  <Paragraphs>175</Paragraphs>
  <Slides>32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Microsoft YaHei</vt:lpstr>
      <vt:lpstr>pingfang SC</vt:lpstr>
      <vt:lpstr>Arial</vt:lpstr>
      <vt:lpstr>Office 主题​​</vt:lpstr>
      <vt:lpstr>Anomaly detection &amp; Recommender Systems</vt:lpstr>
      <vt:lpstr>异常检测</vt:lpstr>
      <vt:lpstr>习题讲解</vt:lpstr>
      <vt:lpstr>高斯分布</vt:lpstr>
      <vt:lpstr>高斯分布</vt:lpstr>
      <vt:lpstr>高斯分布</vt:lpstr>
      <vt:lpstr>习题讲解</vt:lpstr>
      <vt:lpstr>算法</vt:lpstr>
      <vt:lpstr>算法</vt:lpstr>
      <vt:lpstr>算法</vt:lpstr>
      <vt:lpstr>异常检测系统评价</vt:lpstr>
      <vt:lpstr>异常检测vs监督学习</vt:lpstr>
      <vt:lpstr>特征选择</vt:lpstr>
      <vt:lpstr>特征选择</vt:lpstr>
      <vt:lpstr>多元高斯分布</vt:lpstr>
      <vt:lpstr>多元高斯分布</vt:lpstr>
      <vt:lpstr>多元高斯分布</vt:lpstr>
      <vt:lpstr>多元高斯分布</vt:lpstr>
      <vt:lpstr>多元高斯分布</vt:lpstr>
      <vt:lpstr>推荐系统</vt:lpstr>
      <vt:lpstr> 基于内容的推荐（定义特征和参数）</vt:lpstr>
      <vt:lpstr>基于内容的推荐（目标函数和梯度计算）</vt:lpstr>
      <vt:lpstr>基于内容的推荐（总结）</vt:lpstr>
      <vt:lpstr>协同过滤</vt:lpstr>
      <vt:lpstr>协同过滤</vt:lpstr>
      <vt:lpstr>协同过滤（总结）</vt:lpstr>
      <vt:lpstr>协同过滤</vt:lpstr>
      <vt:lpstr>向量化： 低秩矩阵分解</vt:lpstr>
      <vt:lpstr>向量化： 低秩矩阵分解</vt:lpstr>
      <vt:lpstr>实现细节： 均值归一化</vt:lpstr>
      <vt:lpstr>实现细节： 均值归一化</vt:lpstr>
      <vt:lpstr>实现细节： 均值归一化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gang chi</dc:creator>
  <cp:lastModifiedBy>chi gang</cp:lastModifiedBy>
  <cp:revision>84</cp:revision>
  <dcterms:created xsi:type="dcterms:W3CDTF">2019-02-17T06:23:42Z</dcterms:created>
  <dcterms:modified xsi:type="dcterms:W3CDTF">2019-03-03T10:32:07Z</dcterms:modified>
</cp:coreProperties>
</file>